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58" r:id="rId4"/>
    <p:sldMasterId id="21474837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Roboto Thin"/>
      <p:regular r:id="rId87"/>
      <p:bold r:id="rId88"/>
      <p:italic r:id="rId89"/>
      <p:boldItalic r:id="rId90"/>
    </p:embeddedFont>
    <p:embeddedFont>
      <p:font typeface="Roboto Medium"/>
      <p:regular r:id="rId91"/>
      <p:bold r:id="rId92"/>
      <p:italic r:id="rId93"/>
      <p:boldItalic r:id="rId94"/>
    </p:embeddedFont>
    <p:embeddedFont>
      <p:font typeface="Roboto"/>
      <p:regular r:id="rId95"/>
      <p:bold r:id="rId96"/>
      <p:italic r:id="rId97"/>
      <p:boldItalic r:id="rId98"/>
    </p:embeddedFont>
    <p:embeddedFont>
      <p:font typeface="Amatic SC"/>
      <p:regular r:id="rId99"/>
      <p:bold r:id="rId100"/>
    </p:embeddedFont>
    <p:embeddedFont>
      <p:font typeface="Inconsolata"/>
      <p:regular r:id="rId101"/>
      <p:bold r:id="rId102"/>
    </p:embeddedFont>
    <p:embeddedFont>
      <p:font typeface="Roboto Light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8B3A2D6-970C-48DF-8A17-D36B846F509A}">
  <a:tblStyle styleId="{38B3A2D6-970C-48DF-8A17-D36B846F5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schemas.openxmlformats.org/officeDocument/2006/relationships/font" Target="fonts/RobotoLight-boldItalic.fntdata"/><Relationship Id="rId105" Type="http://schemas.openxmlformats.org/officeDocument/2006/relationships/font" Target="fonts/RobotoLight-italic.fntdata"/><Relationship Id="rId104" Type="http://schemas.openxmlformats.org/officeDocument/2006/relationships/font" Target="fonts/RobotoLight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Light-regular.fntdata"/><Relationship Id="rId102" Type="http://schemas.openxmlformats.org/officeDocument/2006/relationships/font" Target="fonts/Inconsolata-bold.fntdata"/><Relationship Id="rId101" Type="http://schemas.openxmlformats.org/officeDocument/2006/relationships/font" Target="fonts/Inconsolata-regular.fntdata"/><Relationship Id="rId100" Type="http://schemas.openxmlformats.org/officeDocument/2006/relationships/font" Target="fonts/AmaticSC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regular.fntdata"/><Relationship Id="rId94" Type="http://schemas.openxmlformats.org/officeDocument/2006/relationships/font" Target="fonts/RobotoMedium-boldItalic.fntdata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5.xml"/><Relationship Id="rId99" Type="http://schemas.openxmlformats.org/officeDocument/2006/relationships/font" Target="fonts/AmaticSC-regular.fntdata"/><Relationship Id="rId10" Type="http://schemas.openxmlformats.org/officeDocument/2006/relationships/slide" Target="slides/slide4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edium-regular.fntdata"/><Relationship Id="rId90" Type="http://schemas.openxmlformats.org/officeDocument/2006/relationships/font" Target="fonts/RobotoThin-boldItalic.fntdata"/><Relationship Id="rId93" Type="http://schemas.openxmlformats.org/officeDocument/2006/relationships/font" Target="fonts/RobotoMedium-italic.fntdata"/><Relationship Id="rId92" Type="http://schemas.openxmlformats.org/officeDocument/2006/relationships/font" Target="fonts/Roboto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RobotoThin-bold.fntdata"/><Relationship Id="rId87" Type="http://schemas.openxmlformats.org/officeDocument/2006/relationships/font" Target="fonts/RobotoThin-regular.fntdata"/><Relationship Id="rId89" Type="http://schemas.openxmlformats.org/officeDocument/2006/relationships/font" Target="fonts/RobotoThin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0lpxKw6E90Y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yWXgnQaWSW0&amp;feature=youtu.be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4068bb386d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g4068bb386d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4ba1b5acf7_0_3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g4ba1b5acf7_0_3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068bb386d_2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g4068bb386d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33b8fdeeea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g33b8fdeeea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6523f7eb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g56523f7e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4068bb386d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shutterstock_1191758596</a:t>
            </a:r>
            <a:endParaRPr/>
          </a:p>
        </p:txBody>
      </p:sp>
      <p:sp>
        <p:nvSpPr>
          <p:cNvPr id="2149" name="Google Shape;2149;g4068bb386d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4068bb386d_2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g4068bb386d_2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3b8fdeee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3b8fdeee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3b8fdeee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33b8fdeee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068bb386d_2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g4068bb386d_2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4068bb386d_2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g4068bb386d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4068bb386d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g4068bb386d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4068bb386d_2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g4068bb386d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4068bb386d_2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g4068bb386d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068bb386d_2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g4068bb386d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068bb386d_2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g4068bb386d_2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bb386d_2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g4068bb386d_2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4ba1b5acf7_0_4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4ba1b5acf7_0_4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4068bb386d_2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g4068bb386d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4ba1b5acf7_0_4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g4ba1b5acf7_0_4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4ba1b5acf7_0_4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g4ba1b5acf7_0_4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g4068bb386d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4068bb386d_2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g4068bb386d_2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068bb386d_2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g4068bb386d_2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4068bb386d_2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g4068bb386d_2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4068bb386d_2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g4068bb386d_2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068bb386d_2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g4068bb386d_2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4068bb386d_2_2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g4068bb386d_2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4ba1b5acf7_0_4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4ba1b5acf7_0_4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33b8fdee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33b8fdee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b8fdeee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33b8fdeee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3b8fdee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33b8fdee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4068bb386d_2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g4068bb386d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3b8fdeee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33b8fdeee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068bb386d_2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g4068bb386d_2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068bb386d_2_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g4068bb386d_2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4068bb386d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g4068bb386d_2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4068bb386d_2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</a:t>
            </a:r>
            <a:r>
              <a:rPr lang="en"/>
              <a:t>https://css-tricks.com/license/</a:t>
            </a:r>
            <a:endParaRPr/>
          </a:p>
        </p:txBody>
      </p:sp>
      <p:sp>
        <p:nvSpPr>
          <p:cNvPr id="2472" name="Google Shape;2472;g4068bb386d_2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068bb386d_2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g4068bb386d_2_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4068bb386d_2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g4068bb386d_2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068bb386d_2_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504" name="Google Shape;2504;g4068bb386d_2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4068bb386d_2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/>
              <a:t>Send out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https://youtu.be/0lpxKw6E90Y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12" name="Google Shape;2512;g4068bb386d_2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4068bb386d_2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g4068bb386d_2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4f8feff2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4f8feff2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4068bb386d_2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g4068bb386d_2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4068bb386d_2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g4068bb386d_2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4068bb386d_2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g4068bb386d_2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4068bb386d_2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9" name="Google Shape;2549;g4068bb386d_2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b="0" i="1" lang="en" sz="1200" u="none" cap="none" strike="noStrik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4068bb386d_2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g4068bb386d_2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068bb386d_2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5" name="Google Shape;2565;g4068bb386d_2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068bb386d_2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g4068bb386d_2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4068bb386d_2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g4068bb386d_2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4068bb386d_2_3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https://youtu.be/sHfJn0jqBro</a:t>
            </a:r>
            <a:endParaRPr/>
          </a:p>
        </p:txBody>
      </p:sp>
      <p:sp>
        <p:nvSpPr>
          <p:cNvPr id="2591" name="Google Shape;2591;g4068bb386d_2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4068bb386d_2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shutterstock_659858677</a:t>
            </a:r>
            <a:endParaRPr/>
          </a:p>
        </p:txBody>
      </p:sp>
      <p:sp>
        <p:nvSpPr>
          <p:cNvPr id="2096" name="Google Shape;2096;g4068bb386d_2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4068bb386d_2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596" name="Google Shape;2596;g4068bb386d_2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ed8b0482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ed8b048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4068bb386d_2_3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Send out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https://www.youtube.com/watch?v=yWXgnQaWSW0&amp;feature=youtu.be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students to use as an additional resource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g4068bb386d_2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4068bb386d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g4068bb386d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4068bb386d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g4068bb386d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4068bb386d_2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g4068bb386d_2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4068bb386d_2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g4068bb386d_2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4068bb386d_2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g4068bb386d_2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4068bb386d_2_4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g4068bb386d_2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4068bb386d_2_4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2665" name="Google Shape;2665;g4068bb386d_2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4068bb386d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g4068bb386d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4068bb386d_2_4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g4068bb386d_2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59df2184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59df2184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59df2184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59df2184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59df2184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59df2184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59df2184a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59df2184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59df2184a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59df2184a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59df2184a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59df2184a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59df2184a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59df2184a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59df2184a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59df2184a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59df2184a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59df2184a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4068bb386d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g4068bb386d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59df2184a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59df2184a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4068bb386d_2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g4068bb386d_2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2.png"/><Relationship Id="rId4" Type="http://schemas.openxmlformats.org/officeDocument/2006/relationships/image" Target="../media/image58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70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4.png"/><Relationship Id="rId6" Type="http://schemas.openxmlformats.org/officeDocument/2006/relationships/image" Target="../media/image95.png"/><Relationship Id="rId7" Type="http://schemas.openxmlformats.org/officeDocument/2006/relationships/image" Target="../media/image81.png"/><Relationship Id="rId8" Type="http://schemas.openxmlformats.org/officeDocument/2006/relationships/image" Target="../media/image9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86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9" Type="http://schemas.openxmlformats.org/officeDocument/2006/relationships/image" Target="../media/image89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83.png"/><Relationship Id="rId8" Type="http://schemas.openxmlformats.org/officeDocument/2006/relationships/image" Target="../media/image9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9.png"/><Relationship Id="rId5" Type="http://schemas.openxmlformats.org/officeDocument/2006/relationships/image" Target="../media/image96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10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5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Relationship Id="rId6" Type="http://schemas.openxmlformats.org/officeDocument/2006/relationships/image" Target="../media/image71.png"/><Relationship Id="rId7" Type="http://schemas.openxmlformats.org/officeDocument/2006/relationships/image" Target="../media/image5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5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72.png"/><Relationship Id="rId4" Type="http://schemas.openxmlformats.org/officeDocument/2006/relationships/image" Target="../media/image58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7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4.png"/><Relationship Id="rId6" Type="http://schemas.openxmlformats.org/officeDocument/2006/relationships/image" Target="../media/image95.png"/><Relationship Id="rId7" Type="http://schemas.openxmlformats.org/officeDocument/2006/relationships/image" Target="../media/image81.png"/><Relationship Id="rId8" Type="http://schemas.openxmlformats.org/officeDocument/2006/relationships/image" Target="../media/image9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9" Type="http://schemas.openxmlformats.org/officeDocument/2006/relationships/image" Target="../media/image89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83.png"/><Relationship Id="rId8" Type="http://schemas.openxmlformats.org/officeDocument/2006/relationships/image" Target="../media/image9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9.png"/><Relationship Id="rId5" Type="http://schemas.openxmlformats.org/officeDocument/2006/relationships/image" Target="../media/image96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7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0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1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1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Relationship Id="rId3" Type="http://schemas.openxmlformats.org/officeDocument/2006/relationships/image" Target="../media/image15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2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17.png"/><Relationship Id="rId4" Type="http://schemas.openxmlformats.org/officeDocument/2006/relationships/image" Target="../media/image12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21.png"/><Relationship Id="rId4" Type="http://schemas.openxmlformats.org/officeDocument/2006/relationships/image" Target="../media/image11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5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6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Relationship Id="rId6" Type="http://schemas.openxmlformats.org/officeDocument/2006/relationships/image" Target="../media/image71.png"/><Relationship Id="rId7" Type="http://schemas.openxmlformats.org/officeDocument/2006/relationships/image" Target="../media/image59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5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5" name="Google Shape;185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6" name="Google Shape;185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7" name="Google Shape;185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9" name="Google Shape;185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3" name="Google Shape;186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5" name="Google Shape;186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7" name="Google Shape;186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1" name="Google Shape;1871;p10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0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4" name="Google Shape;1884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8" name="Google Shape;1898;p10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8" name="Google Shape;1908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9" name="Google Shape;1909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0" name="Google Shape;1910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0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0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0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0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0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0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0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0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9" name="Google Shape;193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7" name="Google Shape;1947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9" name="Google Shape;1949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7" name="Google Shape;1957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8" name="Google Shape;1968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9" name="Google Shape;1969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0" name="Google Shape;1970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7" name="Google Shape;1987;p10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8" name="Google Shape;199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9" name="Google Shape;1999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0" name="Google Shape;2000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5" name="Google Shape;2005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0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0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31" name="Google Shape;2031;p109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1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10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35" name="Google Shape;2035;p11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1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11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2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" name="Google Shape;270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2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" name="Google Shape;272;p22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" name="Google Shape;305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" name="Google Shape;306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4" name="Google Shape;444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5" name="Google Shape;475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7" name="Google Shape;54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5" name="Google Shape;605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9" name="Google Shape;609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0" name="Google Shape;630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8" name="Google Shape;66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9" name="Google Shape;67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4" name="Google Shape;704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5" name="Google Shape;705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8" name="Google Shape;728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9" name="Google Shape;729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0" name="Google Shape;730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3" name="Google Shape;753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4" name="Google Shape;754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8" name="Google Shape;81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lkthrough">
  <p:cSld name="CUSTOM_3_2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5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1" name="Google Shape;1031;p5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6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6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7" name="Google Shape;10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9" name="Google Shape;1049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0" name="Google Shape;1050;p6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1" name="Google Shape;10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1" name="Google Shape;10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7" name="Google Shape;10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9" name="Google Shape;1069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71" name="Google Shape;10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6" name="Google Shape;10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7" name="Google Shape;10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9" name="Google Shape;1079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0" name="Google Shape;1080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82" name="Google Shape;1082;p6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3" name="Google Shape;1093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6" name="Google Shape;1096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7" name="Google Shape;1097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9" name="Google Shape;109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6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1" name="Google Shape;110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8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8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5" name="Google Shape;1105;p68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6" name="Google Shape;1106;p68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7" name="Google Shape;1107;p6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08" name="Google Shape;1108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0" name="Google Shape;1110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9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4" name="Google Shape;1114;p69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7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2" name="Google Shape;112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7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71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2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2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40" name="Google Shape;114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1" name="Google Shape;1141;p7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3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3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9" name="Google Shape;1149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1" name="Google Shape;115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4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4" name="Google Shape;115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7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6" name="Google Shape;1156;p74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74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8" name="Google Shape;115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9" name="Google Shape;1159;p7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0" name="Google Shape;116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75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8" name="Google Shape;116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73" name="Google Shape;1173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4" name="Google Shape;1174;p76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6" name="Google Shape;1176;p76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7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9" name="Google Shape;1179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3" name="Google Shape;1183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4" name="Google Shape;118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7" name="Google Shape;1187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9" name="Google Shape;1199;p77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7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7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4" name="Google Shape;1204;p77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5" name="Google Shape;1205;p77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9" name="Google Shape;1209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0" name="Google Shape;1210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2" name="Google Shape;1212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3" name="Google Shape;1213;p7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4" name="Google Shape;121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7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7" name="Google Shape;121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7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0" name="Google Shape;122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7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3" name="Google Shape;122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78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6" name="Google Shape;1226;p7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78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78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2" name="Google Shape;1232;p7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3" name="Google Shape;123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7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1" name="Google Shape;124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3" name="Google Shape;1243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4" name="Google Shape;124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5" name="Google Shape;124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7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8" name="Google Shape;124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3" name="Google Shape;125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4" name="Google Shape;125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8" name="Google Shape;125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2" name="Google Shape;126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" name="Google Shape;126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6" name="Google Shape;126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7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7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0" name="Google Shape;1270;p7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79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2" name="Google Shape;1272;p79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6" name="Google Shape;127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7" name="Google Shape;127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9" name="Google Shape;127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0" name="Google Shape;128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1" name="Google Shape;128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80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6" name="Google Shape;128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9" name="Google Shape;128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0" name="Google Shape;129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" name="Google Shape;129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3" name="Google Shape;129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4" name="Google Shape;129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8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8" name="Google Shape;129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0" name="Google Shape;1300;p8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1" name="Google Shape;130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2" name="Google Shape;13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4" name="Google Shape;1304;p8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5" name="Google Shape;1305;p8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6" name="Google Shape;1306;p8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7" name="Google Shape;1307;p80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80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3" name="Google Shape;131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6" name="Google Shape;1316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8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1" name="Google Shape;1321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2" name="Google Shape;132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4" name="Google Shape;1324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5" name="Google Shape;1325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6" name="Google Shape;132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8" name="Google Shape;1328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0" name="Google Shape;133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4" name="Google Shape;133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8" name="Google Shape;1338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8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1" name="Google Shape;1341;p8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2" name="Google Shape;1342;p8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8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8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8" name="Google Shape;1348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9" name="Google Shape;1349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52" name="Google Shape;1352;p8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3" name="Google Shape;13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8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8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8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1" name="Google Shape;1361;p8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2" name="Google Shape;1362;p8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3" name="Google Shape;136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5" name="Google Shape;1365;p8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6" name="Google Shape;1366;p8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7" name="Google Shape;1367;p8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8" name="Google Shape;136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8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8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8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3" name="Google Shape;137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8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6" name="Google Shape;1376;p8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7" name="Google Shape;1377;p8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8" name="Google Shape;137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8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8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8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3" name="Google Shape;138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8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8" name="Google Shape;138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9" name="Google Shape;138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8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8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8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8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8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8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8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8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5" name="Google Shape;143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9" name="Google Shape;1439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0" name="Google Shape;14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8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3" name="Google Shape;1443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5" name="Google Shape;144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0" name="Google Shape;145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8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5" name="Google Shape;145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8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0" name="Google Shape;146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8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5" name="Google Shape;146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8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0" name="Google Shape;147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8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5" name="Google Shape;147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8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4" name="Google Shape;1484;p8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5" name="Google Shape;148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8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9" name="Google Shape;1489;p8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0" name="Google Shape;149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8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94" name="Google Shape;1494;p8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5" name="Google Shape;149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8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8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5" name="Google Shape;150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7" name="Google Shape;1507;p8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8" name="Google Shape;150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9" name="Google Shape;1509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0" name="Google Shape;1510;p8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8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2" name="Google Shape;1512;p8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3" name="Google Shape;1513;p8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" name="Google Shape;1516;p8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8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1" name="Google Shape;152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8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5" name="Google Shape;1525;p8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8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8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8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8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8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8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1" name="Google Shape;1541;p8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8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8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6" name="Google Shape;157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4" name="Google Shape;158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7" name="Google Shape;1587;p90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4" name="Google Shape;1594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2" name="Google Shape;160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0" name="Google Shape;1610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2" name="Google Shape;1612;p9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9" name="Google Shape;1619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0" name="Google Shape;162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1" name="Google Shape;1621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2" name="Google Shape;162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9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5" name="Google Shape;1625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9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9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3" name="Google Shape;1633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9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2" name="Google Shape;164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4" name="Google Shape;164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4" name="Google Shape;165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9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9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3" name="Google Shape;166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4" name="Google Shape;166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5" name="Google Shape;1665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7" name="Google Shape;166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5" name="Google Shape;1675;p9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4" name="Google Shape;168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2" name="Google Shape;1692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4" name="Google Shape;1694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6" name="Google Shape;1696;p9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9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5" name="Google Shape;170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6" name="Google Shape;170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9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6" name="Google Shape;1716;p9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7" name="Google Shape;1717;p9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9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9" name="Google Shape;171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9" name="Google Shape;172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1" name="Google Shape;173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9" name="Google Shape;1739;p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1" name="Google Shape;1741;p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3" name="Google Shape;174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3" name="Google Shape;175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4" name="Google Shape;1754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3" name="Google Shape;1763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7" name="Google Shape;1767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7" name="Google Shape;17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9" name="Google Shape;1779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1" name="Google Shape;1791;p9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3" name="Google Shape;1803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0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7" name="Google Shape;180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0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0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1" name="Google Shape;181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0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0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0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7" name="Google Shape;1817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0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0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0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8" name="Google Shape;182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4" name="Google Shape;1844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86.xml"/><Relationship Id="rId51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9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9.png"/><Relationship Id="rId4" Type="http://schemas.openxmlformats.org/officeDocument/2006/relationships/image" Target="../media/image1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6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Relationship Id="rId6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3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1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youtu.be/0lpxKw6E90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5.png"/><Relationship Id="rId4" Type="http://schemas.openxmlformats.org/officeDocument/2006/relationships/image" Target="../media/image1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7.png"/><Relationship Id="rId4" Type="http://schemas.openxmlformats.org/officeDocument/2006/relationships/image" Target="../media/image1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youtu.be/sHfJn0jqBr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hyperlink" Target="http://learn.shayhowe.com/html-css/positioning-content/" TargetMode="External"/><Relationship Id="rId5" Type="http://schemas.openxmlformats.org/officeDocument/2006/relationships/image" Target="../media/image1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youtube.com/watch?v=yWXgnQaWSW0&amp;feature=youtu.be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9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5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4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6" name="Google Shape;2046;p11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7" name="Google Shape;2047;p11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22" name="Google Shape;2122;p122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3" name="Google Shape;21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29" name="Google Shape;2129;p123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{38B3A2D6-970C-48DF-8A17-D36B846F509A}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</a:t>
                      </a:r>
                      <a:r>
                        <a:rPr lang="en"/>
                        <a:t>Notepad.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to write unformatted text (i.e, content only).</a:t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both to write the content </a:t>
                      </a:r>
                      <a:r>
                        <a:rPr i="1" lang="en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30" name="Google Shape;21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37" name="Google Shape;2137;p124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{38B3A2D6-970C-48DF-8A17-D36B846F509A}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38" name="Google Shape;2138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44" name="Google Shape;2144;p125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{38B3A2D6-970C-48DF-8A17-D36B846F509A}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45" name="Google Shape;214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6" name="Google Shape;2146;p125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53" name="Google Shape;2153;p126"/>
          <p:cNvSpPr txBox="1"/>
          <p:nvPr>
            <p:ph idx="3" type="body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159" name="Google Shape;2159;p127"/>
          <p:cNvSpPr txBox="1"/>
          <p:nvPr>
            <p:ph idx="3" type="body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b="1" lang="en" sz="1600"/>
              <a:t>selectors </a:t>
            </a:r>
            <a:r>
              <a:rPr lang="en" sz="1600"/>
              <a:t>added into HTML using </a:t>
            </a:r>
            <a:r>
              <a:rPr b="1" lang="en" sz="1600"/>
              <a:t>classes</a:t>
            </a:r>
            <a:r>
              <a:rPr lang="en" sz="1600"/>
              <a:t> and </a:t>
            </a:r>
            <a:r>
              <a:rPr b="1" lang="en" sz="1600"/>
              <a:t>identifiers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b="1" lang="en" sz="1600"/>
              <a:t>.classname</a:t>
            </a:r>
            <a:r>
              <a:rPr lang="en" sz="1600"/>
              <a:t>, IDs use </a:t>
            </a:r>
            <a:r>
              <a:rPr b="1" lang="en" sz="1600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b="1" lang="en" sz="1600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160" name="Google Shape;2160;p127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1" name="Google Shape;2161;p127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7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7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4" name="Google Shape;2164;p127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5" name="Google Shape;2165;p127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6" name="Google Shape;2166;p127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27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8" name="Google Shape;2168;p127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9" name="Google Shape;2169;p127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0" name="Google Shape;2170;p127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7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27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3" name="Google Shape;2173;p127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27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7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27"/>
          <p:cNvSpPr/>
          <p:nvPr/>
        </p:nvSpPr>
        <p:spPr>
          <a:xfrm flipH="1" rot="5400000">
            <a:off x="10005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7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27"/>
          <p:cNvSpPr/>
          <p:nvPr/>
        </p:nvSpPr>
        <p:spPr>
          <a:xfrm flipH="1" rot="5400000">
            <a:off x="50391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7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127"/>
          <p:cNvSpPr/>
          <p:nvPr/>
        </p:nvSpPr>
        <p:spPr>
          <a:xfrm flipH="1" rot="5400000">
            <a:off x="68799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186" name="Google Shape;2186;p128"/>
          <p:cNvGraphicFramePr/>
          <p:nvPr/>
        </p:nvGraphicFramePr>
        <p:xfrm>
          <a:off x="456188" y="88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{38B3A2D6-970C-48DF-8A17-D36B846F509A}</a:tableStyleId>
              </a:tblPr>
              <a:tblGrid>
                <a:gridCol w="1678425"/>
                <a:gridCol w="2603400"/>
                <a:gridCol w="4062600"/>
              </a:tblGrid>
              <a:tr h="71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Applies to all &lt;p&gt; elements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</a:tr>
              <a:tr h="12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 selector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 (.) + variable name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(.myDiv, .phoneNumber, etc.)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12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 selector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Hash (#) + variable name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(#myDiv, #phoneNumber)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Applies to all elements with id=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b="1" lang="en"/>
                        <a:t>idItem"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192" name="Google Shape;2192;p129"/>
          <p:cNvGraphicFramePr/>
          <p:nvPr/>
        </p:nvGraphicFramePr>
        <p:xfrm>
          <a:off x="456188" y="88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{38B3A2D6-970C-48DF-8A17-D36B846F509A}</a:tableStyleId>
              </a:tblPr>
              <a:tblGrid>
                <a:gridCol w="4373575"/>
                <a:gridCol w="4035125"/>
              </a:tblGrid>
              <a:tr h="174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b="1" i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b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 hMerge="1"/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b="1" i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hMerge="1"/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b="1" i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193" name="Google Shape;2193;p129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3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3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1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2208" name="Google Shape;2208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10" name="Google Shape;221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3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2220" name="Google Shape;222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222" name="Google Shape;2222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</a:t>
            </a:r>
            <a:r>
              <a:rPr lang="en"/>
              <a:t> </a:t>
            </a:r>
            <a:endParaRPr/>
          </a:p>
        </p:txBody>
      </p:sp>
      <p:sp>
        <p:nvSpPr>
          <p:cNvPr id="2223" name="Google Shape;2223;p134"/>
          <p:cNvSpPr txBox="1"/>
          <p:nvPr>
            <p:ph idx="1" type="subTitle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4" name="Google Shape;2224;p134"/>
          <p:cNvSpPr/>
          <p:nvPr/>
        </p:nvSpPr>
        <p:spPr>
          <a:xfrm flipH="1" rot="6561">
            <a:off x="4578550" y="3055224"/>
            <a:ext cx="314401" cy="60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34"/>
          <p:cNvSpPr txBox="1"/>
          <p:nvPr>
            <p:ph idx="1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34"/>
          <p:cNvSpPr txBox="1"/>
          <p:nvPr>
            <p:ph idx="2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34"/>
          <p:cNvSpPr txBox="1"/>
          <p:nvPr>
            <p:ph idx="3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1" name="Google Shape;2231;p13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3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5" name="Google Shape;2245;p136"/>
          <p:cNvSpPr txBox="1"/>
          <p:nvPr>
            <p:ph idx="2" type="body"/>
          </p:nvPr>
        </p:nvSpPr>
        <p:spPr>
          <a:xfrm>
            <a:off x="175" y="2571750"/>
            <a:ext cx="9144000" cy="1911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HINT: </a:t>
            </a:r>
            <a:r>
              <a:rPr lang="en"/>
              <a:t>Check out the RelativePaths_WorkingExample folder. </a:t>
            </a:r>
            <a:endParaRPr/>
          </a:p>
        </p:txBody>
      </p:sp>
      <p:sp>
        <p:nvSpPr>
          <p:cNvPr id="2246" name="Google Shape;2246;p13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247" name="Google Shape;2247;p13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8" name="Google Shape;2248;p136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249" name="Google Shape;224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136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252" name="Google Shape;225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4" name="Google Shape;2254;p136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Unzip the folder sent to you via Slack. </a:t>
            </a:r>
            <a:endParaRPr/>
          </a:p>
        </p:txBody>
      </p:sp>
      <p:sp>
        <p:nvSpPr>
          <p:cNvPr id="2255" name="Google Shape;2255;p13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36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dit</a:t>
            </a:r>
            <a:r>
              <a:rPr lang="en"/>
              <a:t> the HTML files </a:t>
            </a:r>
            <a:r>
              <a:rPr lang="en"/>
              <a:t>in all of </a:t>
            </a:r>
            <a:r>
              <a:rPr lang="en"/>
              <a:t>the RelativePaths folders. Write relative paths that link the HTML documents with CSS stylesheets.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267" name="Google Shape;226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268" name="Google Shape;2268;p138"/>
          <p:cNvSpPr txBox="1"/>
          <p:nvPr>
            <p:ph idx="3" type="body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Each box has customizable space properties:</a:t>
            </a:r>
            <a:r>
              <a:rPr lang="en"/>
              <a:t> margin, border, and padding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Typical spacing value: </a:t>
            </a:r>
            <a:r>
              <a:rPr lang="en"/>
              <a:t>20px 10px 10px 20px (top, right, bottom, left)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38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38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38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38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38"/>
          <p:cNvSpPr txBox="1"/>
          <p:nvPr>
            <p:ph idx="3" type="body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Margin </a:t>
            </a:r>
            <a:endParaRPr sz="1200"/>
          </a:p>
        </p:txBody>
      </p:sp>
      <p:sp>
        <p:nvSpPr>
          <p:cNvPr id="2274" name="Google Shape;2274;p138"/>
          <p:cNvSpPr txBox="1"/>
          <p:nvPr>
            <p:ph idx="3" type="body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275" name="Google Shape;2275;p138"/>
          <p:cNvSpPr txBox="1"/>
          <p:nvPr>
            <p:ph idx="3" type="body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276" name="Google Shape;2276;p138"/>
          <p:cNvSpPr txBox="1"/>
          <p:nvPr>
            <p:ph idx="3" type="body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Content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2" name="Google Shape;2282;p13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pic>
        <p:nvPicPr>
          <p:cNvPr descr="Content Placeholder 2" id="2283" name="Google Shape;228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3" y="768063"/>
            <a:ext cx="6172201" cy="319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2" id="2288" name="Google Shape;228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0" name="Google Shape;2290;p14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1" name="Google Shape;2291;p140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8" name="Google Shape;2298;p141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1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41"/>
          <p:cNvSpPr/>
          <p:nvPr/>
        </p:nvSpPr>
        <p:spPr>
          <a:xfrm>
            <a:off x="1669825" y="2615900"/>
            <a:ext cx="3315900" cy="10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1"/>
          <p:cNvSpPr txBox="1"/>
          <p:nvPr>
            <p:ph idx="1" type="body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04" name="Google Shape;2304;p141"/>
          <p:cNvSpPr txBox="1"/>
          <p:nvPr>
            <p:ph idx="2" type="body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305" name="Google Shape;2305;p141"/>
          <p:cNvSpPr txBox="1"/>
          <p:nvPr>
            <p:ph idx="3" type="body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306" name="Google Shape;2306;p141"/>
          <p:cNvSpPr txBox="1"/>
          <p:nvPr>
            <p:ph idx="4" type="body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25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7" name="Google Shape;2307;p141"/>
          <p:cNvSpPr txBox="1"/>
          <p:nvPr>
            <p:ph idx="5" type="body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30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8" name="Google Shape;2308;p141"/>
          <p:cNvSpPr txBox="1"/>
          <p:nvPr>
            <p:ph idx="6" type="body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9" name="Google Shape;2309;p141"/>
          <p:cNvSpPr txBox="1"/>
          <p:nvPr>
            <p:ph idx="7" type="body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50</a:t>
            </a:r>
            <a:r>
              <a:rPr b="1" lang="en"/>
              <a:t>   22   20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10" name="Google Shape;2310;p141"/>
          <p:cNvSpPr txBox="1"/>
          <p:nvPr>
            <p:ph idx="8" type="body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</a:t>
            </a:r>
            <a:r>
              <a:rPr b="1" lang="en"/>
              <a:t>   22     </a:t>
            </a:r>
            <a:r>
              <a:rPr b="1" lang="en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2058" name="Google Shape;2058;p1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54045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2" name="Google Shape;2072;p115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work hard on this assignment! This assignment introduces you to fundamental concepts that we’ll build upon during the rest of the course.</a:t>
            </a:r>
            <a:endParaRPr/>
          </a:p>
        </p:txBody>
      </p:sp>
      <p:sp>
        <p:nvSpPr>
          <p:cNvPr id="2073" name="Google Shape;2073;p11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1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15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</a:t>
            </a:r>
            <a:r>
              <a:rPr lang="en"/>
              <a:t>, especially activities.</a:t>
            </a:r>
            <a:endParaRPr/>
          </a:p>
        </p:txBody>
      </p:sp>
      <p:sp>
        <p:nvSpPr>
          <p:cNvPr id="2077" name="Google Shape;2077;p115"/>
          <p:cNvSpPr txBox="1"/>
          <p:nvPr>
            <p:ph idx="3" type="subTitle"/>
          </p:nvPr>
        </p:nvSpPr>
        <p:spPr>
          <a:xfrm>
            <a:off x="0" y="2542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with your peers</a:t>
            </a:r>
            <a:r>
              <a:rPr lang="en"/>
              <a:t>!</a:t>
            </a:r>
            <a:r>
              <a:rPr lang="en"/>
              <a:t> It’s much better than screaming at your computer alone.</a:t>
            </a:r>
            <a:endParaRPr/>
          </a:p>
        </p:txBody>
      </p:sp>
      <p:sp>
        <p:nvSpPr>
          <p:cNvPr id="2078" name="Google Shape;2078;p115"/>
          <p:cNvSpPr txBox="1"/>
          <p:nvPr>
            <p:ph idx="4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 on Slack! Your peers, TAs, and instructors are all here to help.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4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 Floatin’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3"/>
          <p:cNvSpPr txBox="1"/>
          <p:nvPr>
            <p:ph type="title"/>
          </p:nvPr>
        </p:nvSpPr>
        <p:spPr>
          <a:xfrm>
            <a:off x="2544050" y="1393275"/>
            <a:ext cx="5415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/>
              <a:t>Warning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i="1" lang="en" sz="2600"/>
              <a:t>very important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. Time to channel that inner genius! 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26" name="Google Shape;2326;p144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327" name="Google Shape;2327;p144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44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44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44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44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44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3" name="Google Shape;2333;p144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34" name="Google Shape;2334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5" name="Google Shape;2335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6" name="Google Shape;2336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7" name="Google Shape;2337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8" name="Google Shape;2338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9" name="Google Shape;2339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0" name="Google Shape;2340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41" name="Google Shape;2341;p144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42" name="Google Shape;2342;p144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3" name="Google Shape;2343;p144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44" name="Google Shape;2344;p144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5" name="Google Shape;2345;p144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46" name="Google Shape;2346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7" name="Google Shape;2347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8" name="Google Shape;2348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9" name="Google Shape;2349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0" name="Google Shape;2350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1" name="Google Shape;2351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2" name="Google Shape;2352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53" name="Google Shape;2353;p144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44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5" name="Google Shape;2355;p144"/>
          <p:cNvSpPr txBox="1"/>
          <p:nvPr>
            <p:ph idx="1" type="subTitle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b="1" lang="en"/>
              <a:t>flow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361" name="Google Shape;23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5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45"/>
          <p:cNvSpPr txBox="1"/>
          <p:nvPr>
            <p:ph idx="1" type="subTitle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4" name="Google Shape;2364;p145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45"/>
          <p:cNvSpPr txBox="1"/>
          <p:nvPr>
            <p:ph idx="2" type="subTitle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6" name="Google Shape;2366;p14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14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373" name="Google Shape;2373;p146"/>
          <p:cNvGraphicFramePr/>
          <p:nvPr/>
        </p:nvGraphicFramePr>
        <p:xfrm>
          <a:off x="526650" y="238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{38B3A2D6-970C-48DF-8A17-D36B846F509A}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2374" name="Google Shape;2374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46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6" name="Google Shape;2376;p14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46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 properties.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8" name="Google Shape;2378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4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vs. In-line Elements </a:t>
            </a:r>
            <a:endParaRPr/>
          </a:p>
        </p:txBody>
      </p:sp>
      <p:graphicFrame>
        <p:nvGraphicFramePr>
          <p:cNvPr id="2385" name="Google Shape;2385;p147"/>
          <p:cNvGraphicFramePr/>
          <p:nvPr/>
        </p:nvGraphicFramePr>
        <p:xfrm>
          <a:off x="526650" y="223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{38B3A2D6-970C-48DF-8A17-D36B846F509A}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86" name="Google Shape;2386;p147"/>
          <p:cNvGraphicFramePr/>
          <p:nvPr/>
        </p:nvGraphicFramePr>
        <p:xfrm>
          <a:off x="4621500" y="223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{38B3A2D6-970C-48DF-8A17-D36B846F509A}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3591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In-line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3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2387" name="Google Shape;2387;p14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47"/>
          <p:cNvSpPr txBox="1"/>
          <p:nvPr>
            <p:ph idx="1" type="subTitle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contrast block elements with </a:t>
            </a:r>
            <a:r>
              <a:rPr b="1" lang="en"/>
              <a:t>in-line elements</a:t>
            </a:r>
            <a:r>
              <a:rPr lang="en"/>
              <a:t>.</a:t>
            </a:r>
            <a:endParaRPr/>
          </a:p>
        </p:txBody>
      </p:sp>
      <p:sp>
        <p:nvSpPr>
          <p:cNvPr id="2389" name="Google Shape;2389;p14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147"/>
          <p:cNvSpPr txBox="1"/>
          <p:nvPr>
            <p:ph idx="2" type="subTitle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</a:t>
            </a:r>
            <a:r>
              <a:rPr b="1" lang="en"/>
              <a:t>float CSS properties</a:t>
            </a:r>
            <a:r>
              <a:rPr lang="en"/>
              <a:t>, we can command our website to display multiple HTML elements adjacently. </a:t>
            </a:r>
            <a:endParaRPr/>
          </a:p>
        </p:txBody>
      </p:sp>
      <p:pic>
        <p:nvPicPr>
          <p:cNvPr id="2391" name="Google Shape;2391;p1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398" name="Google Shape;2398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transform these block elements into in-line elements, we use a CSS property called </a:t>
            </a:r>
            <a:r>
              <a:rPr b="1" lang="en"/>
              <a:t>float</a:t>
            </a:r>
            <a:r>
              <a:rPr lang="en"/>
              <a:t>. Floats are necessary when building web layouts.</a:t>
            </a:r>
            <a:endParaRPr/>
          </a:p>
        </p:txBody>
      </p:sp>
      <p:sp>
        <p:nvSpPr>
          <p:cNvPr id="2399" name="Google Shape;2399;p148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48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48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48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8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8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8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148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7" name="Google Shape;2407;p148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48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9" name="Google Shape;2409;p148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8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11" name="Google Shape;2411;p148"/>
          <p:cNvSpPr txBox="1"/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417" name="Google Shape;2417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418" name="Google Shape;2418;p149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9" name="Google Shape;2419;p149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c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9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26" name="Google Shape;2426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27" name="Google Shape;2427;p150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{38B3A2D6-970C-48DF-8A17-D36B846F509A}</a:tableStyleId>
              </a:tblPr>
              <a:tblGrid>
                <a:gridCol w="927725"/>
                <a:gridCol w="6277575"/>
              </a:tblGrid>
              <a:tr h="40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71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428" name="Google Shape;242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4" name="Google Shape;2434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b="1" lang="en"/>
              <a:t>clearfix hack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35" name="Google Shape;2435;p151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{38B3A2D6-970C-48DF-8A17-D36B846F509A}</a:tableStyleId>
              </a:tblPr>
              <a:tblGrid>
                <a:gridCol w="3229600"/>
                <a:gridCol w="3975700"/>
              </a:tblGrid>
              <a:tr h="42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75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436" name="Google Shape;24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84" name="Google Shape;2084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</a:t>
            </a:r>
            <a:r>
              <a:rPr lang="en"/>
              <a:t>ubmit </a:t>
            </a:r>
            <a:r>
              <a:rPr i="1" lang="en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85" name="Google Shape;20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16"/>
          <p:cNvSpPr txBox="1"/>
          <p:nvPr>
            <p:ph idx="3" type="body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87" name="Google Shape;2087;p116"/>
          <p:cNvSpPr txBox="1"/>
          <p:nvPr>
            <p:ph idx="3" type="body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88" name="Google Shape;2088;p116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42" name="Google Shape;2442;p152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43" name="Google Shape;2443;p15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152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15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152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b="1" lang="en" sz="1300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7" name="Google Shape;2447;p1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1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3"/>
          <p:cNvSpPr txBox="1"/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descr="Picture 1" id="2454" name="Google Shape;2454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460" name="Google Shape;2460;p154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461" name="Google Shape;2461;p154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2" name="Google Shape;2462;p154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</a:t>
              </a: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3" name="Google Shape;2463;p154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4" name="Google Shape;2464;p154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5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6"/>
          <p:cNvSpPr txBox="1"/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Fantastic Guide to Floats</a:t>
            </a:r>
            <a:endParaRPr/>
          </a:p>
        </p:txBody>
      </p:sp>
      <p:sp>
        <p:nvSpPr>
          <p:cNvPr id="2475" name="Google Shape;2475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css-tricks.com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6" name="Google Shape;247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</a:t>
            </a:r>
            <a:r>
              <a:rPr b="1" lang="en" sz="3000"/>
              <a:t>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8" name="Google Shape;2488;p15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489" name="Google Shape;2489;p158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58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58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58"/>
          <p:cNvSpPr txBox="1"/>
          <p:nvPr>
            <p:ph idx="2" type="subTitle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5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769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99" name="Google Shape;2499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50" y="730300"/>
            <a:ext cx="6858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5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508" name="Google Shape;2508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509" name="Google Shape;2509;p16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61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1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Light"/>
                <a:ea typeface="Roboto Light"/>
                <a:cs typeface="Roboto Light"/>
                <a:sym typeface="Roboto Light"/>
              </a:rPr>
              <a:t>Warning!</a:t>
            </a:r>
            <a:endParaRPr sz="7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64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64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0" name="Google Shape;2530;p164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1" name="Google Shape;2531;p164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2" name="Google Shape;2532;p164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3" name="Google Shape;2533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534" name="Google Shape;2534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65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5" id="2540" name="Google Shape;2540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542" name="Google Shape;2542;p165"/>
          <p:cNvSpPr txBox="1"/>
          <p:nvPr>
            <p:ph idx="1" type="subTitle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543" name="Google Shape;2543;p165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4" name="Google Shape;2544;p165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5" name="Google Shape;2545;p165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6" name="Google Shape;2546;p165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9" id="2551" name="Google Shape;2551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2552" name="Google Shape;2552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3" name="Google Shape;2553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54" name="Google Shape;2554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559" name="Google Shape;2559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6" id="2560" name="Google Shape;2560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62" name="Google Shape;2562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</a:t>
            </a:r>
            <a:r>
              <a:rPr lang="en"/>
              <a:t>z-index</a:t>
            </a:r>
            <a:endParaRPr/>
          </a:p>
        </p:txBody>
      </p:sp>
      <p:sp>
        <p:nvSpPr>
          <p:cNvPr id="2568" name="Google Shape;2568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</a:t>
            </a:r>
            <a:r>
              <a:rPr lang="en"/>
              <a:t>-index</a:t>
            </a:r>
            <a:r>
              <a:rPr lang="en"/>
              <a:t> property allows you to layer elements on top of each other.</a:t>
            </a:r>
            <a:endParaRPr/>
          </a:p>
        </p:txBody>
      </p:sp>
      <p:sp>
        <p:nvSpPr>
          <p:cNvPr id="2569" name="Google Shape;2569;p168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0" name="Google Shape;2570;p168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1" name="Google Shape;2571;p168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72" name="Google Shape;2572;p168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169"/>
          <p:cNvSpPr txBox="1"/>
          <p:nvPr>
            <p:ph idx="1" type="subTitle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Display: none allows you to hide elements from 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9" name="Google Shape;2579;p169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2580" name="Google Shape;2580;p169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69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2" name="Google Shape;2582;p169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3" name="Google Shape;2583;p169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7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Positioning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1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100" name="Google Shape;2100;p118"/>
          <p:cNvSpPr txBox="1"/>
          <p:nvPr>
            <p:ph idx="1" type="subTitle"/>
          </p:nvPr>
        </p:nvSpPr>
        <p:spPr>
          <a:xfrm>
            <a:off x="0" y="675975"/>
            <a:ext cx="3452700" cy="150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is going to be a bit tough. But trust us—it will all look easy a few weeks from now!</a:t>
            </a:r>
            <a:endParaRPr/>
          </a:p>
        </p:txBody>
      </p:sp>
      <p:cxnSp>
        <p:nvCxnSpPr>
          <p:cNvPr id="2101" name="Google Shape;2101;p118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0" name="Google Shape;2600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7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(Check Slack for additional instructions)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7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7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619" name="Google Shape;2619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620" name="Google Shape;2620;p17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21" name="Google Shape;2621;p17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Redo this at home. </a:t>
            </a:r>
            <a:endParaRPr b="1" sz="1800"/>
          </a:p>
        </p:txBody>
      </p:sp>
      <p:sp>
        <p:nvSpPr>
          <p:cNvPr id="2622" name="Google Shape;2622;p17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623" name="Google Shape;2623;p17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REMEMBER!</a:t>
            </a:r>
            <a:endParaRPr b="1"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34" name="Google Shape;263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177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177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17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177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9" name="Google Shape;2639;p17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7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46" name="Google Shape;264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78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78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17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78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1" name="Google Shape;2651;p17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7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79"/>
          <p:cNvSpPr txBox="1"/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8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181"/>
          <p:cNvSpPr txBox="1"/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19"/>
          <p:cNvSpPr txBox="1"/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8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679" name="Google Shape;2679;p1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84"/>
          <p:cNvSpPr txBox="1"/>
          <p:nvPr>
            <p:ph idx="2" type="title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DevTools.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5" name="Google Shape;2685;p1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85"/>
          <p:cNvSpPr txBox="1"/>
          <p:nvPr>
            <p:ph idx="1" type="subTitle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1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693" name="Google Shape;2693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Chrome Inspector, t</a:t>
            </a:r>
            <a:r>
              <a:rPr lang="en"/>
              <a:t>ry to modify the following:</a:t>
            </a:r>
            <a:endParaRPr/>
          </a:p>
        </p:txBody>
      </p:sp>
      <p:sp>
        <p:nvSpPr>
          <p:cNvPr id="2694" name="Google Shape;2694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5" name="Google Shape;2695;p1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85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85"/>
          <p:cNvSpPr txBox="1"/>
          <p:nvPr>
            <p:ph idx="2" type="subTitle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8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85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85"/>
          <p:cNvSpPr txBox="1"/>
          <p:nvPr>
            <p:ph idx="3" type="subTitle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185"/>
          <p:cNvSpPr txBox="1"/>
          <p:nvPr>
            <p:ph idx="4" type="subTitle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185"/>
          <p:cNvSpPr txBox="1"/>
          <p:nvPr>
            <p:ph idx="5" type="subTitle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4" name="Google Shape;2704;p1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8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713" name="Google Shape;2713;p1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719" name="Google Shape;2719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Just remember: </a:t>
            </a:r>
            <a:br>
              <a:rPr b="1" lang="en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721" name="Google Shape;272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87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89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6" name="Google Shape;2736;p189"/>
          <p:cNvSpPr txBox="1"/>
          <p:nvPr>
            <p:ph idx="1" type="subTitle"/>
          </p:nvPr>
        </p:nvSpPr>
        <p:spPr>
          <a:xfrm>
            <a:off x="0" y="675975"/>
            <a:ext cx="4554300" cy="4333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37" name="Google Shape;2737;p189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38" name="Google Shape;2738;p189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744" name="Google Shape;2744;p190"/>
          <p:cNvSpPr txBox="1"/>
          <p:nvPr>
            <p:ph idx="1" type="subTitle"/>
          </p:nvPr>
        </p:nvSpPr>
        <p:spPr>
          <a:xfrm>
            <a:off x="0" y="675975"/>
            <a:ext cx="3837600" cy="289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4" id="2746" name="Google Shape;2746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752" name="Google Shape;2752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19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755" name="Google Shape;2755;p19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an example of using someone else’s CSS in </a:t>
            </a:r>
            <a:r>
              <a:rPr b="1" i="1" lang="en" sz="1800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756" name="Google Shape;2756;p19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92"/>
          <p:cNvSpPr txBox="1"/>
          <p:nvPr>
            <p:ph idx="2" type="title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2" name="Google Shape;2762;p1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1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1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Critical Question: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